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17205B2-4EA9-429B-9197-8B64319C3CFB}"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7205B2-4EA9-429B-9197-8B64319C3CFB}"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7205B2-4EA9-429B-9197-8B64319C3CFB}"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17205B2-4EA9-429B-9197-8B64319C3CFB}"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17205B2-4EA9-429B-9197-8B64319C3CFB}" type="datetimeFigureOut">
              <a:rPr lang="it-IT" smtClean="0"/>
              <a:t>10/11/2013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17205B2-4EA9-429B-9197-8B64319C3CFB}"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17205B2-4EA9-429B-9197-8B64319C3CFB}" type="datetimeFigureOut">
              <a:rPr lang="it-IT" smtClean="0"/>
              <a:t>10/11/2013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17205B2-4EA9-429B-9197-8B64319C3CFB}" type="datetimeFigureOut">
              <a:rPr lang="it-IT" smtClean="0"/>
              <a:t>10/11/2013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17205B2-4EA9-429B-9197-8B64319C3CFB}" type="datetimeFigureOut">
              <a:rPr lang="it-IT" smtClean="0"/>
              <a:t>10/11/2013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17205B2-4EA9-429B-9197-8B64319C3CFB}"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17205B2-4EA9-429B-9197-8B64319C3CFB}" type="datetimeFigureOut">
              <a:rPr lang="it-IT" smtClean="0"/>
              <a:t>10/11/2013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A603769-9186-4E28-A142-80C3688332DD}"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205B2-4EA9-429B-9197-8B64319C3CFB}" type="datetimeFigureOut">
              <a:rPr lang="it-IT" smtClean="0"/>
              <a:t>10/11/2013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603769-9186-4E28-A142-80C3688332DD}"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3568" y="404665"/>
            <a:ext cx="7772400" cy="432048"/>
          </a:xfrm>
        </p:spPr>
        <p:txBody>
          <a:bodyPr>
            <a:normAutofit fontScale="90000"/>
          </a:bodyPr>
          <a:lstStyle/>
          <a:p>
            <a:r>
              <a:rPr lang="it-IT" dirty="0" smtClean="0"/>
              <a:t>Il rinvio pregiudiziale</a:t>
            </a:r>
            <a:endParaRPr lang="it-IT" dirty="0"/>
          </a:p>
        </p:txBody>
      </p:sp>
      <p:sp>
        <p:nvSpPr>
          <p:cNvPr id="3" name="Sottotitolo 2"/>
          <p:cNvSpPr>
            <a:spLocks noGrp="1"/>
          </p:cNvSpPr>
          <p:nvPr>
            <p:ph type="subTitle" idx="1"/>
          </p:nvPr>
        </p:nvSpPr>
        <p:spPr>
          <a:xfrm>
            <a:off x="395536" y="1052736"/>
            <a:ext cx="8064896" cy="5400600"/>
          </a:xfrm>
        </p:spPr>
        <p:txBody>
          <a:bodyPr>
            <a:noAutofit/>
          </a:bodyPr>
          <a:lstStyle/>
          <a:p>
            <a:pPr algn="l"/>
            <a:r>
              <a:rPr lang="it-IT" sz="2400" dirty="0" smtClean="0">
                <a:solidFill>
                  <a:schemeClr val="tx2">
                    <a:lumMod val="75000"/>
                  </a:schemeClr>
                </a:solidFill>
              </a:rPr>
              <a:t>Articolo 267 (ex articolo 234 del TCE)</a:t>
            </a:r>
          </a:p>
          <a:p>
            <a:pPr algn="l"/>
            <a:r>
              <a:rPr lang="it-IT" sz="2400" dirty="0" smtClean="0">
                <a:solidFill>
                  <a:schemeClr val="tx2">
                    <a:lumMod val="75000"/>
                  </a:schemeClr>
                </a:solidFill>
              </a:rPr>
              <a:t>La Corte di giustizia dell'Unione europea è competente a pronunciarsi, in via pregiudiziale:</a:t>
            </a:r>
          </a:p>
          <a:p>
            <a:pPr algn="l"/>
            <a:r>
              <a:rPr lang="it-IT" sz="2400" dirty="0" smtClean="0">
                <a:solidFill>
                  <a:schemeClr val="tx2">
                    <a:lumMod val="75000"/>
                  </a:schemeClr>
                </a:solidFill>
              </a:rPr>
              <a:t>a) sull'</a:t>
            </a:r>
            <a:r>
              <a:rPr lang="it-IT" sz="2400" dirty="0" smtClean="0">
                <a:solidFill>
                  <a:schemeClr val="tx2">
                    <a:lumMod val="75000"/>
                  </a:schemeClr>
                </a:solidFill>
                <a:effectLst>
                  <a:outerShdw blurRad="38100" dist="38100" dir="2700000" algn="tl">
                    <a:srgbClr val="000000">
                      <a:alpha val="43137"/>
                    </a:srgbClr>
                  </a:outerShdw>
                </a:effectLst>
              </a:rPr>
              <a:t>interpretazione dei trattati</a:t>
            </a:r>
            <a:r>
              <a:rPr lang="it-IT" sz="2400" dirty="0" smtClean="0">
                <a:solidFill>
                  <a:schemeClr val="tx2">
                    <a:lumMod val="75000"/>
                  </a:schemeClr>
                </a:solidFill>
              </a:rPr>
              <a:t>;</a:t>
            </a:r>
          </a:p>
          <a:p>
            <a:pPr algn="l"/>
            <a:r>
              <a:rPr lang="it-IT" sz="2400" dirty="0" smtClean="0">
                <a:solidFill>
                  <a:schemeClr val="tx2">
                    <a:lumMod val="75000"/>
                  </a:schemeClr>
                </a:solidFill>
              </a:rPr>
              <a:t>b) sulla </a:t>
            </a:r>
            <a:r>
              <a:rPr lang="it-IT" sz="2400" dirty="0" smtClean="0">
                <a:solidFill>
                  <a:schemeClr val="tx2">
                    <a:lumMod val="75000"/>
                  </a:schemeClr>
                </a:solidFill>
                <a:effectLst>
                  <a:outerShdw blurRad="38100" dist="38100" dir="2700000" algn="tl">
                    <a:srgbClr val="000000">
                      <a:alpha val="43137"/>
                    </a:srgbClr>
                  </a:outerShdw>
                </a:effectLst>
              </a:rPr>
              <a:t>validità e l'interpretazione</a:t>
            </a:r>
            <a:r>
              <a:rPr lang="it-IT" sz="2400" dirty="0" smtClean="0">
                <a:solidFill>
                  <a:schemeClr val="tx2">
                    <a:lumMod val="75000"/>
                  </a:schemeClr>
                </a:solidFill>
              </a:rPr>
              <a:t> degli atti compiuti dalle istituzioni, dagli organi o dagli organismi dell'Unione.</a:t>
            </a:r>
          </a:p>
          <a:p>
            <a:pPr algn="l"/>
            <a:r>
              <a:rPr lang="it-IT" sz="2400" dirty="0" smtClean="0">
                <a:solidFill>
                  <a:schemeClr val="tx2">
                    <a:lumMod val="75000"/>
                  </a:schemeClr>
                </a:solidFill>
              </a:rPr>
              <a:t>Quando una questione del genere è sollevata dinanzi ad un organo giurisdizionale di uno degli Stati membri, tale organo giurisdizionale può, qualora reputi necessaria per emanare la sua sentenza una decisione su questo punto, domandare alla Corte di pronunciarsi sulla questione</a:t>
            </a:r>
            <a:r>
              <a:rPr lang="it-IT" sz="2400" dirty="0" smtClean="0">
                <a:solidFill>
                  <a:schemeClr val="tx2">
                    <a:lumMod val="75000"/>
                  </a:schemeClr>
                </a:solidFill>
              </a:rPr>
              <a:t>.</a:t>
            </a:r>
            <a:endParaRPr lang="it-IT" sz="2400" dirty="0" smtClean="0">
              <a:solidFill>
                <a:schemeClr val="tx2">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836712"/>
            <a:ext cx="8136904" cy="3785652"/>
          </a:xfrm>
          <a:prstGeom prst="rect">
            <a:avLst/>
          </a:prstGeom>
        </p:spPr>
        <p:txBody>
          <a:bodyPr wrap="square">
            <a:spAutoFit/>
          </a:bodyPr>
          <a:lstStyle/>
          <a:p>
            <a:r>
              <a:rPr lang="it-IT" sz="2400" dirty="0">
                <a:solidFill>
                  <a:schemeClr val="tx2">
                    <a:lumMod val="75000"/>
                  </a:schemeClr>
                </a:solidFill>
              </a:rPr>
              <a:t>Quando una questione del genere è sollevata in un  giudizio pendente davanti a un organo giurisdizionale nazionale, avverso le cui decisioni </a:t>
            </a:r>
            <a:r>
              <a:rPr lang="it-IT" sz="2400" dirty="0">
                <a:solidFill>
                  <a:schemeClr val="tx2">
                    <a:lumMod val="75000"/>
                  </a:schemeClr>
                </a:solidFill>
                <a:effectLst>
                  <a:outerShdw blurRad="38100" dist="38100" dir="2700000" algn="tl">
                    <a:srgbClr val="000000">
                      <a:alpha val="43137"/>
                    </a:srgbClr>
                  </a:outerShdw>
                </a:effectLst>
              </a:rPr>
              <a:t>non possa proporsi un ricorso </a:t>
            </a:r>
            <a:r>
              <a:rPr lang="it-IT" sz="2400" dirty="0">
                <a:solidFill>
                  <a:schemeClr val="tx2">
                    <a:lumMod val="75000"/>
                  </a:schemeClr>
                </a:solidFill>
              </a:rPr>
              <a:t>giurisdizionale di diritto interno, tale organo giurisdizionale è tenuto a rivolgersi alla Corte</a:t>
            </a:r>
            <a:r>
              <a:rPr lang="it-IT" sz="2400" dirty="0" smtClean="0">
                <a:solidFill>
                  <a:schemeClr val="tx2">
                    <a:lumMod val="75000"/>
                  </a:schemeClr>
                </a:solidFill>
              </a:rPr>
              <a:t>.</a:t>
            </a:r>
          </a:p>
          <a:p>
            <a:endParaRPr lang="it-IT" sz="2400" dirty="0">
              <a:solidFill>
                <a:schemeClr val="tx2">
                  <a:lumMod val="75000"/>
                </a:schemeClr>
              </a:solidFill>
            </a:endParaRPr>
          </a:p>
          <a:p>
            <a:r>
              <a:rPr lang="it-IT" sz="2400" dirty="0">
                <a:solidFill>
                  <a:schemeClr val="tx2">
                    <a:lumMod val="75000"/>
                  </a:schemeClr>
                </a:solidFill>
              </a:rPr>
              <a:t>Quando una questione del genere è sollevata in un  giudizio pendente davanti a un organo giurisdizionale nazionale e riguardante una persona in stato di detenzione, la Corte statuisce il più rapidamente possibile.</a:t>
            </a:r>
            <a:endParaRPr lang="it-IT" sz="2400" dirty="0">
              <a:solidFill>
                <a:schemeClr val="tx2">
                  <a:lumMod val="75000"/>
                </a:schemeClr>
              </a:solidFill>
            </a:endParaRPr>
          </a:p>
        </p:txBody>
      </p:sp>
      <p:sp>
        <p:nvSpPr>
          <p:cNvPr id="3" name="Rettangolo arrotondato 2"/>
          <p:cNvSpPr/>
          <p:nvPr/>
        </p:nvSpPr>
        <p:spPr>
          <a:xfrm>
            <a:off x="1187624" y="5013176"/>
            <a:ext cx="4608512"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smtClean="0"/>
              <a:t>Giudice di ultima istanza</a:t>
            </a:r>
            <a:endParaRPr lang="it-IT" sz="2800" dirty="0"/>
          </a:p>
        </p:txBody>
      </p:sp>
      <p:cxnSp>
        <p:nvCxnSpPr>
          <p:cNvPr id="5" name="Connettore 2 4"/>
          <p:cNvCxnSpPr/>
          <p:nvPr/>
        </p:nvCxnSpPr>
        <p:spPr>
          <a:xfrm flipV="1">
            <a:off x="3059832" y="1988840"/>
            <a:ext cx="792088" cy="30243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94442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177</Words>
  <Application>Microsoft Office PowerPoint</Application>
  <PresentationFormat>Presentazione su schermo (4:3)</PresentationFormat>
  <Paragraphs>10</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Il rinvio pregiudiziale</vt:lpstr>
      <vt:lpstr>Presentazione standard di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rinvio pregiudiziale</dc:title>
  <dc:creator> </dc:creator>
  <cp:lastModifiedBy>roberto</cp:lastModifiedBy>
  <cp:revision>2</cp:revision>
  <dcterms:created xsi:type="dcterms:W3CDTF">2012-11-05T10:43:13Z</dcterms:created>
  <dcterms:modified xsi:type="dcterms:W3CDTF">2013-11-10T17:59:47Z</dcterms:modified>
</cp:coreProperties>
</file>